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7"/>
  </p:notesMasterIdLst>
  <p:sldIdLst>
    <p:sldId id="491" r:id="rId2"/>
    <p:sldId id="480" r:id="rId3"/>
    <p:sldId id="476" r:id="rId4"/>
    <p:sldId id="477" r:id="rId5"/>
    <p:sldId id="478" r:id="rId6"/>
    <p:sldId id="481" r:id="rId7"/>
    <p:sldId id="482" r:id="rId8"/>
    <p:sldId id="487" r:id="rId9"/>
    <p:sldId id="483" r:id="rId10"/>
    <p:sldId id="486" r:id="rId11"/>
    <p:sldId id="484" r:id="rId12"/>
    <p:sldId id="485" r:id="rId13"/>
    <p:sldId id="488" r:id="rId14"/>
    <p:sldId id="489" r:id="rId15"/>
    <p:sldId id="490" r:id="rId16"/>
  </p:sldIdLst>
  <p:sldSz cx="9144000" cy="5143500" type="screen16x9"/>
  <p:notesSz cx="6858000" cy="9144000"/>
  <p:embeddedFontLst>
    <p:embeddedFont>
      <p:font typeface="Arial Narrow" panose="020B0606020202030204" pitchFamily="34" charset="0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548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ydia Lee" initials="LL" lastIdx="1" clrIdx="0">
    <p:extLst>
      <p:ext uri="{19B8F6BF-5375-455C-9EA6-DF929625EA0E}">
        <p15:presenceInfo xmlns:p15="http://schemas.microsoft.com/office/powerpoint/2012/main" userId="Lydia Le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B050"/>
    <a:srgbClr val="3333CC"/>
    <a:srgbClr val="2D2DB9"/>
    <a:srgbClr val="00CC99"/>
    <a:srgbClr val="00956F"/>
    <a:srgbClr val="FFC000"/>
    <a:srgbClr val="000000"/>
    <a:srgbClr val="A6A6A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2556B5F-7CFA-4F1D-AC28-758519AADD05}">
  <a:tblStyle styleId="{12556B5F-7CFA-4F1D-AC28-758519AADD0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01C35C5-46E0-4DFF-84DE-5A5F41556AD1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33" autoAdjust="0"/>
    <p:restoredTop sz="81921" autoAdjust="0"/>
  </p:normalViewPr>
  <p:slideViewPr>
    <p:cSldViewPr snapToGrid="0">
      <p:cViewPr varScale="1">
        <p:scale>
          <a:sx n="70" d="100"/>
          <a:sy n="70" d="100"/>
        </p:scale>
        <p:origin x="1263" y="24"/>
      </p:cViewPr>
      <p:guideLst>
        <p:guide orient="horz" pos="1548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3" d="100"/>
          <a:sy n="83" d="100"/>
        </p:scale>
        <p:origin x="393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074863"/>
            <a:ext cx="7886700" cy="993775"/>
          </a:xfrm>
          <a:prstGeom prst="rect">
            <a:avLst/>
          </a:prstGeom>
        </p:spPr>
        <p:txBody>
          <a:bodyPr anchor="b"/>
          <a:lstStyle>
            <a:lvl1pPr algn="ctr">
              <a:defRPr sz="4000" b="1">
                <a:solidFill>
                  <a:srgbClr val="3333CC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 hasCustomPrompt="1"/>
          </p:nvPr>
        </p:nvSpPr>
        <p:spPr>
          <a:xfrm>
            <a:off x="628650" y="3068638"/>
            <a:ext cx="7886700" cy="1468416"/>
          </a:xfrm>
          <a:prstGeom prst="rect">
            <a:avLst/>
          </a:prstGeom>
        </p:spPr>
        <p:txBody>
          <a:bodyPr/>
          <a:lstStyle>
            <a:lvl1pPr algn="ctr">
              <a:defRPr sz="2000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 smtClean="0"/>
              <a:t>Subtitle Info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402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accent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accent2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accent2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accent2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accent2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accent2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accent2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accent2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accent2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  <p:sp>
        <p:nvSpPr>
          <p:cNvPr id="13" name="Google Shape;13;p2"/>
          <p:cNvSpPr txBox="1">
            <a:spLocks noGrp="1"/>
          </p:cNvSpPr>
          <p:nvPr>
            <p:ph type="body" idx="1"/>
          </p:nvPr>
        </p:nvSpPr>
        <p:spPr>
          <a:xfrm>
            <a:off x="457200" y="1063079"/>
            <a:ext cx="8229600" cy="353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 Narrow"/>
              <a:buChar char="•"/>
              <a:defRPr sz="24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 Narrow"/>
              <a:buChar char="–"/>
              <a:defRPr sz="22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 Narrow"/>
              <a:buChar char="•"/>
              <a:defRPr sz="20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 Narrow"/>
              <a:buChar char="–"/>
              <a:defRPr sz="18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 Narrow"/>
              <a:buChar char="»"/>
              <a:defRPr sz="18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 Narrow"/>
              <a:buChar char="»"/>
              <a:defRPr sz="18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 Narrow"/>
              <a:buChar char="»"/>
              <a:defRPr sz="18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 Narrow"/>
              <a:buChar char="»"/>
              <a:defRPr sz="18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 Narrow"/>
              <a:buChar char="»"/>
              <a:defRPr sz="18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lang="en-US" dirty="0" smtClean="0"/>
          </a:p>
          <a:p>
            <a:pPr lvl="1"/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wo Title and Conten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accent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accent2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accent2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accent2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accent2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accent2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accent2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accent2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accent2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  <p:sp>
        <p:nvSpPr>
          <p:cNvPr id="13" name="Google Shape;13;p2"/>
          <p:cNvSpPr txBox="1">
            <a:spLocks noGrp="1"/>
          </p:cNvSpPr>
          <p:nvPr>
            <p:ph type="body" idx="1"/>
          </p:nvPr>
        </p:nvSpPr>
        <p:spPr>
          <a:xfrm>
            <a:off x="457200" y="1063079"/>
            <a:ext cx="4114800" cy="353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 Narrow"/>
              <a:buChar char="•"/>
              <a:defRPr sz="22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 Narrow"/>
              <a:buChar char="–"/>
              <a:defRPr sz="24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 Narrow"/>
              <a:buChar char="•"/>
              <a:defRPr sz="20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 Narrow"/>
              <a:buChar char="–"/>
              <a:defRPr sz="18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 Narrow"/>
              <a:buChar char="»"/>
              <a:defRPr sz="18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 Narrow"/>
              <a:buChar char="»"/>
              <a:defRPr sz="18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 Narrow"/>
              <a:buChar char="»"/>
              <a:defRPr sz="18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 Narrow"/>
              <a:buChar char="»"/>
              <a:defRPr sz="18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 Narrow"/>
              <a:buChar char="»"/>
              <a:defRPr sz="18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  <p:sp>
        <p:nvSpPr>
          <p:cNvPr id="4" name="Google Shape;13;p2"/>
          <p:cNvSpPr txBox="1">
            <a:spLocks noGrp="1"/>
          </p:cNvSpPr>
          <p:nvPr>
            <p:ph type="body" idx="10"/>
          </p:nvPr>
        </p:nvSpPr>
        <p:spPr>
          <a:xfrm>
            <a:off x="4572000" y="1063079"/>
            <a:ext cx="4114800" cy="353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 Narrow"/>
              <a:buChar char="•"/>
              <a:defRPr sz="22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 Narrow"/>
              <a:buChar char="–"/>
              <a:defRPr sz="24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 Narrow"/>
              <a:buChar char="•"/>
              <a:defRPr sz="20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 Narrow"/>
              <a:buChar char="–"/>
              <a:defRPr sz="18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 Narrow"/>
              <a:buChar char="»"/>
              <a:defRPr sz="18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 Narrow"/>
              <a:buChar char="»"/>
              <a:defRPr sz="18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 Narrow"/>
              <a:buChar char="»"/>
              <a:defRPr sz="18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 Narrow"/>
              <a:buChar char="»"/>
              <a:defRPr sz="18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 Narrow"/>
              <a:buChar char="»"/>
              <a:defRPr sz="18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110394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457206" y="204787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accent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accent2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accent2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accent2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accent2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accent2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accent2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accent2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accent2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body" idx="1"/>
          </p:nvPr>
        </p:nvSpPr>
        <p:spPr>
          <a:xfrm>
            <a:off x="3575050" y="204790"/>
            <a:ext cx="5111700" cy="43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 Narrow"/>
              <a:buChar char="•"/>
              <a:defRPr sz="32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 Narrow"/>
              <a:buChar char="–"/>
              <a:defRPr sz="28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 Narrow"/>
              <a:buChar char="•"/>
              <a:defRPr sz="24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 Narrow"/>
              <a:buChar char="–"/>
              <a:defRPr sz="20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 Narrow"/>
              <a:buChar char="»"/>
              <a:defRPr sz="20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 Narrow"/>
              <a:buChar char="»"/>
              <a:defRPr sz="20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 Narrow"/>
              <a:buChar char="»"/>
              <a:defRPr sz="20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 Narrow"/>
              <a:buChar char="»"/>
              <a:defRPr sz="20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 Narrow"/>
              <a:buChar char="»"/>
              <a:defRPr sz="20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body" idx="2"/>
          </p:nvPr>
        </p:nvSpPr>
        <p:spPr>
          <a:xfrm>
            <a:off x="457206" y="1076328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 Narrow"/>
              <a:buNone/>
              <a:defRPr sz="14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 Narrow"/>
              <a:buNone/>
              <a:defRPr sz="12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 Narrow"/>
              <a:buNone/>
              <a:defRPr sz="10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 Narrow"/>
              <a:buNone/>
              <a:defRPr sz="9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 Narrow"/>
              <a:buNone/>
              <a:defRPr sz="9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 Narrow"/>
              <a:buNone/>
              <a:defRPr sz="9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 Narrow"/>
              <a:buNone/>
              <a:defRPr sz="9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 Narrow"/>
              <a:buNone/>
              <a:defRPr sz="9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 Narrow"/>
              <a:buNone/>
              <a:defRPr sz="9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 txBox="1">
            <a:spLocks noGrp="1"/>
          </p:cNvSpPr>
          <p:nvPr>
            <p:ph type="title"/>
          </p:nvPr>
        </p:nvSpPr>
        <p:spPr>
          <a:xfrm>
            <a:off x="1792288" y="3600451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accent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accent2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accent2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accent2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accent2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accent2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accent2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accent2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accent2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39" name="Google Shape;39;p10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 Narrow"/>
              <a:buNone/>
              <a:defRPr sz="32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 Narrow"/>
              <a:buNone/>
              <a:defRPr sz="28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 Narrow"/>
              <a:buNone/>
              <a:defRPr sz="24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 Narrow"/>
              <a:buNone/>
              <a:defRPr sz="20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 Narrow"/>
              <a:buNone/>
              <a:defRPr sz="20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 Narrow"/>
              <a:buNone/>
              <a:defRPr sz="20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 Narrow"/>
              <a:buNone/>
              <a:defRPr sz="20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 Narrow"/>
              <a:buNone/>
              <a:defRPr sz="20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 Narrow"/>
              <a:buNone/>
              <a:defRPr sz="20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body" idx="1"/>
          </p:nvPr>
        </p:nvSpPr>
        <p:spPr>
          <a:xfrm>
            <a:off x="1792288" y="4025506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 Narrow"/>
              <a:buNone/>
              <a:defRPr sz="14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 Narrow"/>
              <a:buNone/>
              <a:defRPr sz="12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 Narrow"/>
              <a:buNone/>
              <a:defRPr sz="10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 Narrow"/>
              <a:buNone/>
              <a:defRPr sz="9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 Narrow"/>
              <a:buNone/>
              <a:defRPr sz="9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 Narrow"/>
              <a:buNone/>
              <a:defRPr sz="9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 Narrow"/>
              <a:buNone/>
              <a:defRPr sz="9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 Narrow"/>
              <a:buNone/>
              <a:defRPr sz="9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 Narrow"/>
              <a:buNone/>
              <a:defRPr sz="9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accent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accent2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accent2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accent2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accent2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accent2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accent2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accent2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accent2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1"/>
          </p:nvPr>
        </p:nvSpPr>
        <p:spPr>
          <a:xfrm rot="5400000">
            <a:off x="2874750" y="-1217399"/>
            <a:ext cx="33945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 Narrow"/>
              <a:buChar char="•"/>
              <a:defRPr sz="28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 Narrow"/>
              <a:buChar char="–"/>
              <a:defRPr sz="24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 Narrow"/>
              <a:buChar char="•"/>
              <a:defRPr sz="20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 Narrow"/>
              <a:buChar char="–"/>
              <a:defRPr sz="18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 Narrow"/>
              <a:buChar char="»"/>
              <a:defRPr sz="18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 Narrow"/>
              <a:buChar char="»"/>
              <a:defRPr sz="18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 Narrow"/>
              <a:buChar char="»"/>
              <a:defRPr sz="18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 Narrow"/>
              <a:buChar char="»"/>
              <a:defRPr sz="18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 Narrow"/>
              <a:buChar char="»"/>
              <a:defRPr sz="18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2"/>
          <p:cNvSpPr txBox="1">
            <a:spLocks noGrp="1"/>
          </p:cNvSpPr>
          <p:nvPr>
            <p:ph type="title"/>
          </p:nvPr>
        </p:nvSpPr>
        <p:spPr>
          <a:xfrm rot="5400000">
            <a:off x="5463750" y="1371631"/>
            <a:ext cx="43887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accent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accent2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accent2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accent2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accent2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accent2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accent2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accent2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accent2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  <p:sp>
        <p:nvSpPr>
          <p:cNvPr id="46" name="Google Shape;46;p12"/>
          <p:cNvSpPr txBox="1">
            <a:spLocks noGrp="1"/>
          </p:cNvSpPr>
          <p:nvPr>
            <p:ph type="body" idx="1"/>
          </p:nvPr>
        </p:nvSpPr>
        <p:spPr>
          <a:xfrm rot="5400000">
            <a:off x="1272750" y="-609569"/>
            <a:ext cx="43887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 Narrow"/>
              <a:buChar char="•"/>
              <a:defRPr sz="28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 Narrow"/>
              <a:buChar char="–"/>
              <a:defRPr sz="24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 Narrow"/>
              <a:buChar char="•"/>
              <a:defRPr sz="20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 Narrow"/>
              <a:buChar char="–"/>
              <a:defRPr sz="18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 Narrow"/>
              <a:buChar char="»"/>
              <a:defRPr sz="18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 Narrow"/>
              <a:buChar char="»"/>
              <a:defRPr sz="18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 Narrow"/>
              <a:buChar char="»"/>
              <a:defRPr sz="18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 Narrow"/>
              <a:buChar char="»"/>
              <a:defRPr sz="18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 Narrow"/>
              <a:buChar char="»"/>
              <a:defRPr sz="18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;p4"/>
          <p:cNvSpPr txBox="1">
            <a:spLocks noGrp="1"/>
          </p:cNvSpPr>
          <p:nvPr>
            <p:ph type="body" idx="1"/>
          </p:nvPr>
        </p:nvSpPr>
        <p:spPr>
          <a:xfrm>
            <a:off x="628650" y="3127287"/>
            <a:ext cx="78867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 Narrow"/>
              <a:buNone/>
              <a:defRPr sz="2000" b="0" i="0" u="none" strike="noStrike" cap="none" baseline="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 Narrow"/>
              <a:buNone/>
              <a:defRPr sz="18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 Narrow"/>
              <a:buNone/>
              <a:defRPr sz="16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 Narrow"/>
              <a:buNone/>
              <a:defRPr sz="14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 Narrow"/>
              <a:buNone/>
              <a:defRPr sz="14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 Narrow"/>
              <a:buNone/>
              <a:defRPr sz="14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 Narrow"/>
              <a:buNone/>
              <a:defRPr sz="14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 Narrow"/>
              <a:buNone/>
              <a:defRPr sz="14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 Narrow"/>
              <a:buNone/>
              <a:defRPr sz="14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628650" y="2043203"/>
            <a:ext cx="7886700" cy="993775"/>
          </a:xfrm>
          <a:prstGeom prst="rect">
            <a:avLst/>
          </a:prstGeom>
        </p:spPr>
        <p:txBody>
          <a:bodyPr anchor="b"/>
          <a:lstStyle>
            <a:lvl1pPr>
              <a:defRPr sz="4000" baseline="0">
                <a:solidFill>
                  <a:schemeClr val="accent2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 smtClean="0"/>
              <a:t>Click to edit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376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120291" y="137395"/>
            <a:ext cx="8888100" cy="4773300"/>
          </a:xfrm>
          <a:prstGeom prst="rect">
            <a:avLst/>
          </a:prstGeom>
          <a:noFill/>
          <a:ln w="63500" cap="flat" cmpd="thickThin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7" name="Google Shape;7;p1" descr="BSAC 2Col 600X49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052473" y="4371976"/>
            <a:ext cx="1100137" cy="77152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1"/>
          <p:cNvSpPr txBox="1"/>
          <p:nvPr/>
        </p:nvSpPr>
        <p:spPr>
          <a:xfrm>
            <a:off x="1757056" y="4952386"/>
            <a:ext cx="62469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0" i="1" u="none" strike="noStrike" cap="none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©</a:t>
            </a:r>
            <a:r>
              <a:rPr lang="en" sz="900" b="0" i="1" u="none" strike="noStrike" cap="none" dirty="0" smtClean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2021 </a:t>
            </a:r>
            <a:r>
              <a:rPr lang="en" sz="900" b="0" i="1" u="none" strike="noStrike" cap="none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University of </a:t>
            </a:r>
            <a:r>
              <a:rPr lang="en" sz="900" b="0" i="1" u="none" strike="noStrike" cap="none" dirty="0" smtClean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California	</a:t>
            </a:r>
            <a:r>
              <a:rPr lang="en" sz="900" b="0" i="1" u="none" strike="noStrike" cap="none" dirty="0" smtClean="0">
                <a:solidFill>
                  <a:schemeClr val="bg1"/>
                </a:solidFill>
                <a:latin typeface="Arial Narrow"/>
                <a:ea typeface="Arial Narrow"/>
                <a:cs typeface="Arial Narrow"/>
                <a:sym typeface="Arial Narrow"/>
              </a:rPr>
              <a:t>Prepublication Data September 2019</a:t>
            </a:r>
            <a:r>
              <a:rPr lang="en" sz="900" b="0" i="1" u="none" strike="noStrike" cap="none" dirty="0" smtClean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	Berkeley </a:t>
            </a:r>
            <a:r>
              <a:rPr lang="en" sz="900" b="0" i="1" u="none" strike="noStrike" cap="none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Sensor &amp; Actuator Center</a:t>
            </a:r>
            <a:endParaRPr dirty="0"/>
          </a:p>
        </p:txBody>
      </p:sp>
      <p:sp>
        <p:nvSpPr>
          <p:cNvPr id="9" name="Google Shape;9;p1"/>
          <p:cNvSpPr txBox="1"/>
          <p:nvPr/>
        </p:nvSpPr>
        <p:spPr>
          <a:xfrm>
            <a:off x="8324850" y="4738692"/>
            <a:ext cx="458700" cy="1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Spring 2014</a:t>
            </a:r>
            <a:endParaRPr/>
          </a:p>
        </p:txBody>
      </p:sp>
      <p:sp>
        <p:nvSpPr>
          <p:cNvPr id="10" name="Google Shape;10;p1"/>
          <p:cNvSpPr txBox="1"/>
          <p:nvPr/>
        </p:nvSpPr>
        <p:spPr>
          <a:xfrm>
            <a:off x="0" y="4903463"/>
            <a:ext cx="8382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 b="1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400" b="0" i="0" u="none" strike="noStrike" cap="none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48" r:id="rId2"/>
    <p:sldLayoutId id="2147483662" r:id="rId3"/>
    <p:sldLayoutId id="2147483655" r:id="rId4"/>
    <p:sldLayoutId id="2147483656" r:id="rId5"/>
    <p:sldLayoutId id="2147483657" r:id="rId6"/>
    <p:sldLayoutId id="2147483658" r:id="rId7"/>
    <p:sldLayoutId id="2147483661" r:id="rId8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Surface Mount Soldering</a:t>
            </a:r>
            <a:br>
              <a:rPr lang="en-US" dirty="0" smtClean="0"/>
            </a:br>
            <a:r>
              <a:rPr lang="en-US" dirty="0" smtClean="0"/>
              <a:t>&amp;</a:t>
            </a:r>
            <a:br>
              <a:rPr lang="en-US" dirty="0" smtClean="0"/>
            </a:br>
            <a:r>
              <a:rPr lang="en-US" dirty="0" smtClean="0"/>
              <a:t>Pick-And-Place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1392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Mount Soldering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08000" indent="-457200">
              <a:buFont typeface="+mj-lt"/>
              <a:buAutoNum type="arabicPeriod" startAt="6"/>
            </a:pPr>
            <a:r>
              <a:rPr lang="en-US" dirty="0" smtClean="0"/>
              <a:t>Examine your components for shorts and poor connections. Replace components and make fixes as necessary.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704" y="1954530"/>
            <a:ext cx="2468872" cy="244221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676400" y="2613528"/>
            <a:ext cx="296129" cy="25667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18845" y="2044692"/>
            <a:ext cx="1679575" cy="40011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Broken leg component leg will need component replacement.</a:t>
            </a:r>
            <a:endParaRPr lang="en-US" sz="10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2044692"/>
            <a:ext cx="2148840" cy="2215471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4238626" y="3024090"/>
            <a:ext cx="333374" cy="43919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261519" y="3606395"/>
            <a:ext cx="2287587" cy="1169551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Raised component leg (electrical connection may be poor, and jostling may lift the leg off entirely).</a:t>
            </a:r>
          </a:p>
          <a:p>
            <a:endParaRPr lang="en-US" sz="10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r>
              <a:rPr lang="en-US" sz="1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Can be resolved by reheating solder (iron or hot air gun for local heating) and shifting the component.</a:t>
            </a:r>
            <a:endParaRPr lang="en-US" sz="10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6205833" y="2013864"/>
            <a:ext cx="2394722" cy="1959965"/>
            <a:chOff x="6068148" y="302598"/>
            <a:chExt cx="2492711" cy="204016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68148" y="302598"/>
              <a:ext cx="2492711" cy="2040165"/>
            </a:xfrm>
            <a:prstGeom prst="rect">
              <a:avLst/>
            </a:prstGeom>
          </p:spPr>
        </p:pic>
        <p:sp>
          <p:nvSpPr>
            <p:cNvPr id="13" name="Oval 12"/>
            <p:cNvSpPr/>
            <p:nvPr/>
          </p:nvSpPr>
          <p:spPr>
            <a:xfrm>
              <a:off x="7764780" y="750570"/>
              <a:ext cx="487680" cy="36576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7764780" y="1469605"/>
              <a:ext cx="487680" cy="36576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>
              <a:spLocks noChangeAspect="1"/>
            </p:cNvSpPr>
            <p:nvPr/>
          </p:nvSpPr>
          <p:spPr>
            <a:xfrm>
              <a:off x="6465570" y="1009828"/>
              <a:ext cx="487680" cy="36576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122655" y="3760284"/>
            <a:ext cx="2149760" cy="861774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Solder bridges from using too much solder can cause electrical shorts between closely-spaced pads.</a:t>
            </a:r>
          </a:p>
          <a:p>
            <a:endParaRPr lang="en-US" sz="10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r>
              <a:rPr lang="en-US" sz="1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Can usually be fixed with solder wick.</a:t>
            </a:r>
            <a:endParaRPr lang="en-US" sz="10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40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Pick-and-Place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86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Pick &amp; Place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08000" indent="-457200">
              <a:buFont typeface="+mj-lt"/>
              <a:buAutoNum type="arabicPeriod"/>
            </a:pPr>
            <a:r>
              <a:rPr lang="en-US" dirty="0" smtClean="0"/>
              <a:t>Turn on the vacuum</a:t>
            </a:r>
            <a:endParaRPr lang="en-US" dirty="0"/>
          </a:p>
        </p:txBody>
      </p:sp>
      <p:pic>
        <p:nvPicPr>
          <p:cNvPr id="7170" name="Picture 2" descr="https://lh3.googleusercontent.com/BQMYy-uveqXLXhDzryfZlX-0KZGvy8PRiQqEplKJKG-6306jW6a76vxaujekR0lAeTq6SvwLFJ2GTD_61qi4Loav3ofOSkg8EeNdmqowNrKmj6EFUVC-zvIPfggtTmiNSC3FBN2bFtUHmR6stZq-09C-j1I2JjKEpgHTvTCVMnLALK2S-0OcZaaUiz5fbhlwfZ-Ab7-RNEiEcTrtrOgbkczsJy9owL0FPo32rzzHyrL7c0wH1ZWVu101hnyG6oIJYrUV4qS-ISFu5by4JiNwjAXf1iQ0f-_YVkwgMHYg8rBtBR8r6VZTEG_KNqN48_WWGClWy3TE5ui2inZ7jqlUxQlNKApc5k7mDyu2sW0svrIXVyFUQtQcSAy1RvHmVUa2QTHliLAn_by3ZW2Q5W4uP4pg5YBESWG7mvq6iCEycdplJNWb0SLtiPcFnjAnBVnuBxBVDOrxDy7S1BD1JfrdtBYwIx3xV7Yr485mTJJavVRWkB9Khd2hJJCw09pz8afyTkRde8u8XeLJTI4gNUIr3V6rBv5uOsLfoCcG6ArYrbE6Bro4Cn7HXCstOaHQECroYPCMMAixX5FDNusl4PgY1R8ntetjaDnaeChpqoIVeJ3tqDH_PWEDaaMyexOyTZge_qLaSsNzHrjVXMAoen0xp1V9mDjP3FgOAOYJF_0Qpf_mUWr-ld42KzsNlpo2sWiEuBnCfH1jUOFJFasMarSAbNg56A=w1200-h1600-no?authuser=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58" y="1600200"/>
            <a:ext cx="2327638" cy="3103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001110" y="3590597"/>
            <a:ext cx="524204" cy="591206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01566" y="2952705"/>
            <a:ext cx="1359775" cy="24622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Turn on this power strip</a:t>
            </a:r>
            <a:endParaRPr lang="en-US" sz="10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8" name="Straight Arrow Connector 7"/>
          <p:cNvCxnSpPr>
            <a:stCxn id="7" idx="2"/>
            <a:endCxn id="6" idx="0"/>
          </p:cNvCxnSpPr>
          <p:nvPr/>
        </p:nvCxnSpPr>
        <p:spPr>
          <a:xfrm flipH="1">
            <a:off x="1263212" y="3198926"/>
            <a:ext cx="118242" cy="39167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2" name="Picture 4" descr="https://lh3.googleusercontent.com/0PuOFM9pmE-FaYoX4hD4PsRUW66MhFL_RlQBpGZDg8Quak7P1DTLrtnAi2-8wwpKCzfXYWJiEfCq6cVY7SwX-EtxDfOAQU8YZTNMwf-holGjU5PcKfuv3oFY-ARrvl00ORHu2OaPamTZnTTQnzzJT-qr-qQCjTqbflTAg02_AnIFpeViZK_OrqgVyzsEXz9X10JdDJgEwNOXwuCfCjZqk2TBPUF4c91vOvi-5o71rkuDK-5i0EOoPhnGhq8lUajdETav2N-uVxR050m72GrtrDjOFd0_LVbMa-vNqdnwA4ctqTf6Uuqg3orYTA4JwBcxAwwGXGBoJE9KtNYX7JGAcAHxaJwRSYFpVEyEUC8nfjT4-Qht3QOc5ag0yha9e4XveUgt_KeW_IP8E9-b5-eUHowAfzJjQsVj_7hxMwMjhf-mY0VKRTId3XRGLBrkfurn49LQrw3-3i9d8nuGajecNfA-63iIsowm4Kskr58z_S43mziAzoEyz-zDwrrheGhlBklEInu-o3kJV31KFiUdYe_WTFiIMrIu4jcT_SRaMFAm4dLphSaJJuzEpc-a6yThsFVhcwvRfEG7mfQDx-c8CvX6LfKTSR8eXutxymJ1ZM9nF_OqsFJTOZGL99Wwyb4EFmEIubJKBLYO4yhtUn8uzRquHrW_9kY-jByEgYonmq-oXEKpINLsw57_AKsBvV6f_ZPM311AdA4-_oZnnmVmyPlTTw=w1200-h900-no?authuser=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110" y="1626918"/>
            <a:ext cx="3696137" cy="277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6057900" y="2579803"/>
            <a:ext cx="300990" cy="55337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285110" y="1722075"/>
            <a:ext cx="2508120" cy="55399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On the right side of the probe station (you may need to lift the big black cover), the valve for the black tube should be pointing down.</a:t>
            </a:r>
            <a:endParaRPr lang="en-US" sz="10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4" name="Straight Arrow Connector 13"/>
          <p:cNvCxnSpPr>
            <a:stCxn id="13" idx="2"/>
            <a:endCxn id="12" idx="0"/>
          </p:cNvCxnSpPr>
          <p:nvPr/>
        </p:nvCxnSpPr>
        <p:spPr>
          <a:xfrm>
            <a:off x="5539170" y="2276073"/>
            <a:ext cx="669225" cy="30373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74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Pick &amp; Place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63079"/>
            <a:ext cx="4152900" cy="3531572"/>
          </a:xfrm>
        </p:spPr>
        <p:txBody>
          <a:bodyPr/>
          <a:lstStyle/>
          <a:p>
            <a:pPr marL="508000" indent="-457200">
              <a:buFont typeface="+mj-lt"/>
              <a:buAutoNum type="arabicPeriod" startAt="2"/>
            </a:pPr>
            <a:r>
              <a:rPr lang="en-US" dirty="0" smtClean="0"/>
              <a:t>Turn on the pick-and-placer and set to pick-and-place (not epoxy deposition)</a:t>
            </a:r>
          </a:p>
        </p:txBody>
      </p:sp>
      <p:pic>
        <p:nvPicPr>
          <p:cNvPr id="11266" name="Picture 2" descr="https://lh3.googleusercontent.com/QGSKeraKzmy8ZcLWzCC8jBk817edwGazGYRV6nvIPAwr_plOuaR3iFCdxbYAQG4DcN0w84muChMZgey4HzV5sjd4kAbwT-detfJW4N0hG5YrF1TDyikO-9-x4HRImeiOn9c4QciaSiIf9kIz26tbKfS4cD5y6NItNYDaK467faf_E6mhNq4NIHAyGo6jbQiq1cofZL4Z-f9bS-c_2Bhk4pQxv4iOB0m-4fXOekKG9nuxPk5ofrL6Ja5zxqKBwOgUnBPJh5WEOAx4VdD1dsJNSsXCL7bJG-HoBf5SPCfnLDSKNTkbReo-efhOwCnAMc0f61-5FKyjhg8O1lNuvEzdv0KNLPIuRhDFgoaJnpnim3hZSJIpWYoNu5FC9ji6hed-csK7E4RPgrOrqWKMlkBUOMmthRwe6YXsi8kQSdwfYrQ0L7sp3y85Ao0M1hDaJxlgQ9a6ww7BLl_YAcPzb_J7PEUnDx1BnWAPLaHAIcGwuXZgCcB4WIcIUshM35Zs5Q2gEeQQdVWJ-Enisd1TW3EC_DxCcRZNqhWDoNs6ufsf6lgpdj5l7uN4Hq0TF3bCAY0PNG05vuwxRY9VOFeLCxY0FK7x0cywDItO-1RmL6TPvE0KpvlwHciNFwC0jQ-lbbd0GxhmFWdbLVPApDA-Q_JRdbs5Hs1LAN0iMlpchhMVo5jiwi3DVmvygQwLc9ZUtY5KPvemZiYX2eGSfJIpFn5F6BgZLQ=w1200-h1600-no?authuser=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799" y="354266"/>
            <a:ext cx="3085506" cy="4114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07342" y="1226197"/>
            <a:ext cx="1336981" cy="24622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(1) Turn on power switch</a:t>
            </a:r>
          </a:p>
        </p:txBody>
      </p:sp>
      <p:sp>
        <p:nvSpPr>
          <p:cNvPr id="6" name="Rectangle 5"/>
          <p:cNvSpPr/>
          <p:nvPr/>
        </p:nvSpPr>
        <p:spPr>
          <a:xfrm>
            <a:off x="7168353" y="2103945"/>
            <a:ext cx="581127" cy="48328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stCxn id="5" idx="2"/>
          </p:cNvCxnSpPr>
          <p:nvPr/>
        </p:nvCxnSpPr>
        <p:spPr>
          <a:xfrm flipH="1">
            <a:off x="7749480" y="1472418"/>
            <a:ext cx="426353" cy="63152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841432" y="3356647"/>
            <a:ext cx="2239629" cy="55399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(2) Lower and raise the handle. Note that if you lower it too far, it will set to epoxy deposition (you’ll see it on the screen)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963638" y="3152430"/>
            <a:ext cx="962635" cy="977673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>
            <a:stCxn id="11" idx="3"/>
            <a:endCxn id="12" idx="1"/>
          </p:cNvCxnSpPr>
          <p:nvPr/>
        </p:nvCxnSpPr>
        <p:spPr>
          <a:xfrm>
            <a:off x="6081061" y="3633646"/>
            <a:ext cx="882577" cy="762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790350" y="1615108"/>
            <a:ext cx="1803658" cy="455739"/>
          </a:xfrm>
          <a:prstGeom prst="rect">
            <a:avLst/>
          </a:prstGeom>
          <a:noFill/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964433" y="1122696"/>
            <a:ext cx="1412137" cy="24622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The display is your friend</a:t>
            </a:r>
            <a:endParaRPr lang="en-US" sz="10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21" name="Straight Arrow Connector 20"/>
          <p:cNvCxnSpPr>
            <a:stCxn id="20" idx="2"/>
          </p:cNvCxnSpPr>
          <p:nvPr/>
        </p:nvCxnSpPr>
        <p:spPr>
          <a:xfrm>
            <a:off x="5670502" y="1368917"/>
            <a:ext cx="150153" cy="19862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451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lh3.googleusercontent.com/kxHvjv7sipNduokCPb_WjpKHxJ7PJAnJ8xaCxCD67CZN-QjrlRsBXEpEDCBu_15jjFsawdxZW-f1GMZHU-XzJT477tiqpr0qOJNlEG1vYAeeAgiLMIxAqdVhGHgQkwcCoqoJ1qIlYJPq_G28-uvLz2a4NmhgrG5aRnQ_HdpXOdU5sCvFtbCHSilD2bHXLNzzbuceCznjGizUbPW07ic5csggMSukr7N0AEPxxye4wjz8gBV58OFPcpnfnbr2bvuWCrnaO_kF3IJZtP92dIWUflwTGkwMOylutLa4yP8iCf4kKrbOfVJFj9Z2YUzj5UtnjyulAnK8wta_utTPn23UX5iL3hwNrlG_SC8_zUvEtJfwJVpslomvfBJA9s0-scEfH_z9A8DBDc-mO0Zzd0dCG3SSHGisNwGjT6v0hd8LAIAHib2DTY4XIPWfXzzZxxXp_lFzxQQ1DwWKnmO7SJezFyLgaX696JEKKtdLWjtADhIFbfNTOfhdmBknRejSTGJV4scpCE2axAYczuwjUqnFWcb-0puvewEkdHeBymj7PfOdW8ZVcNr9AlUWDX5l_lNL5G0NlK-66gVoBUPMP3CAYHsqY0Lj8_lm99qvK5PUW5xDw9G_dB3hVVJt_-ky9TVGEWmxdfKVs0Lsp7lPYaaIK6xreJ2qQzxy7GHJNEGeFwtk88dUCOlOjgCxBxRNeTfhJ99c86ERR6aV1SY4Fq9JCiFuTQ=w1200-h900-no?authuser=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766" y="2370088"/>
            <a:ext cx="2768146" cy="2076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Pick &amp; Place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63079"/>
            <a:ext cx="8229600" cy="1015452"/>
          </a:xfrm>
        </p:spPr>
        <p:txBody>
          <a:bodyPr/>
          <a:lstStyle/>
          <a:p>
            <a:pPr marL="508000" indent="-457200">
              <a:buFont typeface="+mj-lt"/>
              <a:buAutoNum type="arabicPeriod" startAt="3"/>
            </a:pPr>
            <a:r>
              <a:rPr lang="en-US" dirty="0" smtClean="0"/>
              <a:t>Use the lever to move the pick-and-placer (viewed through the microscope attachment)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366468" y="1160289"/>
            <a:ext cx="2494300" cy="40909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45537" y="1681613"/>
            <a:ext cx="2686154" cy="70788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(1) Moving the lever up/down/left/right/forward/backward will move the pick-and-placer (think of it as motion attenuation via mechanical advantage).</a:t>
            </a:r>
          </a:p>
        </p:txBody>
      </p:sp>
      <p:sp>
        <p:nvSpPr>
          <p:cNvPr id="6" name="Oval 5"/>
          <p:cNvSpPr/>
          <p:nvPr/>
        </p:nvSpPr>
        <p:spPr>
          <a:xfrm>
            <a:off x="6207949" y="3394003"/>
            <a:ext cx="523266" cy="544066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592697" y="4156336"/>
            <a:ext cx="2686154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(3) Rotating this knob will rotate the pick-and-placer (and the component)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97192" y="3848559"/>
            <a:ext cx="2686154" cy="55399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(2) To pick up a component, bring the pick-and-placer tip down on the component. The vacuum is always running and will pick up the component upon contact.</a:t>
            </a:r>
          </a:p>
        </p:txBody>
      </p:sp>
      <p:cxnSp>
        <p:nvCxnSpPr>
          <p:cNvPr id="10" name="Straight Arrow Connector 9"/>
          <p:cNvCxnSpPr>
            <a:stCxn id="8" idx="0"/>
            <a:endCxn id="6" idx="5"/>
          </p:cNvCxnSpPr>
          <p:nvPr/>
        </p:nvCxnSpPr>
        <p:spPr>
          <a:xfrm flipH="1" flipV="1">
            <a:off x="6654584" y="3858392"/>
            <a:ext cx="281190" cy="29794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5758409" y="3017618"/>
            <a:ext cx="393700" cy="39052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363662" y="2601647"/>
            <a:ext cx="2369242" cy="24622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(4) Press this button to release the component</a:t>
            </a:r>
          </a:p>
        </p:txBody>
      </p:sp>
      <p:cxnSp>
        <p:nvCxnSpPr>
          <p:cNvPr id="15" name="Straight Arrow Connector 14"/>
          <p:cNvCxnSpPr>
            <a:stCxn id="14" idx="1"/>
          </p:cNvCxnSpPr>
          <p:nvPr/>
        </p:nvCxnSpPr>
        <p:spPr>
          <a:xfrm flipH="1">
            <a:off x="6152109" y="2724758"/>
            <a:ext cx="211553" cy="29286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729452" y="2832325"/>
            <a:ext cx="1416085" cy="553998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Do not touch the pick-and-place tip with your hands (gloved or otherwise)</a:t>
            </a:r>
          </a:p>
        </p:txBody>
      </p:sp>
    </p:spTree>
    <p:extLst>
      <p:ext uri="{BB962C8B-B14F-4D97-AF65-F5344CB8AC3E}">
        <p14:creationId xmlns:p14="http://schemas.microsoft.com/office/powerpoint/2010/main" val="302362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Pick &amp; Place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08000" indent="-457200">
              <a:buFont typeface="+mj-lt"/>
              <a:buAutoNum type="arabicPeriod" startAt="4"/>
            </a:pPr>
            <a:r>
              <a:rPr lang="en-US" dirty="0" smtClean="0"/>
              <a:t>When done, clean up after yourself</a:t>
            </a:r>
            <a:endParaRPr lang="en-US" dirty="0"/>
          </a:p>
        </p:txBody>
      </p:sp>
      <p:pic>
        <p:nvPicPr>
          <p:cNvPr id="14338" name="Picture 2" descr="https://lh3.googleusercontent.com/Ieq2NL6HCXvArwwIIrJHVdcz0tVkO6Y-sr6F4wx3DuQqQddM4-fsfJnOgqUs0kzcUlBN6XFmsM5-mIh3yPuqfNIoRUiDirI3FYlqDbhKB9poXXG0pAoWfTPOEm3UNA8j-x1qMt-W6yobhsI0itlYNXbH1npwultquw24BsdRfaoPBSM9noghLc4W9hU1OqsrfN5RZlCI_lMV_Hm7yyqjSDkvD_RmVSnBIgjX-9Cch_zW8lxJF7JrenTorsjDBT1XOEYtrp4Zd8a595t3L8Mbhr-wB51rbbkD9vnxOpAOohc1Ud8p2nKwLCnCTrWlBSabvliOZHfPeGOSxodRVSMBfEhGncd4dfrtuW2Pm48iOdKE-rl9I2zM9DQboJxZmvlwGxi5XoUj5qvkQVqHWrGqlA0ZN0Jk4rvaVGnFwTo8QPilhbhdvyJWoFUcHtMdvPCEYnvV7iknEj_S50Sfng6lqKPv3pqTp8QsCvXM7M_Q3rIWGg-oQ6oljvBgqlAVkVHfspp5gquxJOd47VAFjoZWZQEsqv5kHxvHAn7BqCLCYSyrbwkvfenDaexlS49dQOPrW0cOCX3K6LRBDx-2I7e5c9UcJrF3W7m6EUe4mtGG6znNUx47DB1medAnRKN8UmOTRTt1-RXXaBg7wVbncyJo-1CN-m2S4f58RERPVym06MklNQhBcnsDokKY5hziRnxTYs-hxc-j2JQkJPgwl0GNTQotyA=w1200-h1600-no?authuser=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37" y="1648251"/>
            <a:ext cx="2209800" cy="29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40129" y="3509010"/>
            <a:ext cx="335281" cy="621093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49560" y="2798241"/>
            <a:ext cx="2686154" cy="24622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Turn off the power strip (turns off the vacuum pump)</a:t>
            </a:r>
          </a:p>
        </p:txBody>
      </p:sp>
      <p:cxnSp>
        <p:nvCxnSpPr>
          <p:cNvPr id="7" name="Straight Arrow Connector 6"/>
          <p:cNvCxnSpPr>
            <a:stCxn id="6" idx="2"/>
            <a:endCxn id="5" idx="0"/>
          </p:cNvCxnSpPr>
          <p:nvPr/>
        </p:nvCxnSpPr>
        <p:spPr>
          <a:xfrm flipH="1">
            <a:off x="1207770" y="3044462"/>
            <a:ext cx="484867" cy="46454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https://lh3.googleusercontent.com/QGSKeraKzmy8ZcLWzCC8jBk817edwGazGYRV6nvIPAwr_plOuaR3iFCdxbYAQG4DcN0w84muChMZgey4HzV5sjd4kAbwT-detfJW4N0hG5YrF1TDyikO-9-x4HRImeiOn9c4QciaSiIf9kIz26tbKfS4cD5y6NItNYDaK467faf_E6mhNq4NIHAyGo6jbQiq1cofZL4Z-f9bS-c_2Bhk4pQxv4iOB0m-4fXOekKG9nuxPk5ofrL6Ja5zxqKBwOgUnBPJh5WEOAx4VdD1dsJNSsXCL7bJG-HoBf5SPCfnLDSKNTkbReo-efhOwCnAMc0f61-5FKyjhg8O1lNuvEzdv0KNLPIuRhDFgoaJnpnim3hZSJIpWYoNu5FC9ji6hed-csK7E4RPgrOrqWKMlkBUOMmthRwe6YXsi8kQSdwfYrQ0L7sp3y85Ao0M1hDaJxlgQ9a6ww7BLl_YAcPzb_J7PEUnDx1BnWAPLaHAIcGwuXZgCcB4WIcIUshM35Zs5Q2gEeQQdVWJ-Enisd1TW3EC_DxCcRZNqhWDoNs6ufsf6lgpdj5l7uN4Hq0TF3bCAY0PNG05vuwxRY9VOFeLCxY0FK7x0cywDItO-1RmL6TPvE0KpvlwHciNFwC0jQ-lbbd0GxhmFWdbLVPApDA-Q_JRdbs5Hs1LAN0iMlpchhMVo5jiwi3DVmvygQwLc9ZUtY5KPvemZiYX2eGSfJIpFn5F6BgZLQ=w1200-h1600-no?authuser=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929" y="1648251"/>
            <a:ext cx="2246892" cy="299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91721" y="2105721"/>
            <a:ext cx="969209" cy="24622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Turn off power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547045" y="2814004"/>
            <a:ext cx="581127" cy="48328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>
            <a:stCxn id="11" idx="2"/>
            <a:endCxn id="12" idx="0"/>
          </p:cNvCxnSpPr>
          <p:nvPr/>
        </p:nvCxnSpPr>
        <p:spPr>
          <a:xfrm>
            <a:off x="4776326" y="2351942"/>
            <a:ext cx="61283" cy="46206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9354" y="1649885"/>
            <a:ext cx="2701231" cy="299422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041455" y="4594651"/>
            <a:ext cx="2022286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Remove anything you placed on the stage that wasn’t there to begin with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97980" y="1221405"/>
            <a:ext cx="177165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Cover the microscope attachment with the plastic cover</a:t>
            </a:r>
          </a:p>
        </p:txBody>
      </p:sp>
      <p:sp>
        <p:nvSpPr>
          <p:cNvPr id="19" name="Diamond 18"/>
          <p:cNvSpPr/>
          <p:nvPr/>
        </p:nvSpPr>
        <p:spPr>
          <a:xfrm rot="16015056">
            <a:off x="6642414" y="3141974"/>
            <a:ext cx="898793" cy="1655116"/>
          </a:xfrm>
          <a:prstGeom prst="diamond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504240" y="2105721"/>
            <a:ext cx="2298878" cy="1822389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>
            <a:stCxn id="20" idx="0"/>
          </p:cNvCxnSpPr>
          <p:nvPr/>
        </p:nvCxnSpPr>
        <p:spPr>
          <a:xfrm flipV="1">
            <a:off x="6052598" y="4248151"/>
            <a:ext cx="645382" cy="34650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1" idx="2"/>
            <a:endCxn id="22" idx="0"/>
          </p:cNvCxnSpPr>
          <p:nvPr/>
        </p:nvCxnSpPr>
        <p:spPr>
          <a:xfrm>
            <a:off x="7583805" y="1621515"/>
            <a:ext cx="69874" cy="48420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219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Surface Mount Soldering (in Swarm)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60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0770" y="3397484"/>
            <a:ext cx="2286000" cy="13430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Surface Mount Soldering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08000" indent="-457200">
              <a:buFont typeface="+mj-lt"/>
              <a:buAutoNum type="arabicPeriod"/>
            </a:pPr>
            <a:r>
              <a:rPr lang="en-US" dirty="0" smtClean="0"/>
              <a:t>Wear gloves + get the solder paste</a:t>
            </a:r>
            <a:endParaRPr lang="en-US" dirty="0"/>
          </a:p>
        </p:txBody>
      </p:sp>
      <p:pic>
        <p:nvPicPr>
          <p:cNvPr id="2050" name="Picture 2" descr="https://lh3.googleusercontent.com/epELqvHJX_HLvZgDKHZ5yhQDnmKK0KUwxz6rI-EgBWj2Kp2fwnTirMooDtnEOra-OqijAQyjT43MM7sWdiUeU3jnXIBbQK6cs5Zozy73N2v-h23RkXsE7HR2k2vOU_JeRs0wWtQLrEurcrdn-81tbXtWHMQvabsg78bUqFjUxRy9hHuqXhepHf2U_Wofje7bqL1bO6WAcViPZ33m2ftVY0QS9VdaTQdn0pCgZeuQrvKZSfZWh19CZ_PPZrAshJRZH2wuMPk579fIDRuqj0-8iERdEC8op3Y7VPYlRH4_VUNCiBdxFcSYMDkjIzQ6tlINvIp3WMw_rwGCKWgH3QbTCYol3Or-qbf-ky5oj8gABA10CphLySv85leBKrZ6DqPqPjQimBbEU2md9rhzX3pirTV1ikRdFvMDCvIWglFaTxQPlDNf0U2JF1-K6CXSCYJ6l6GVEjO1eFaOCI3KhTSus2i8sb1AWoBRgUiAXvHy4CY46PKEnhWIeeYGnf5nN8wWArpnpFzZRlW8daC2opJDseS-CPO0mkps-41zOHW-Vpj_hTfhPDwDhrdD9kSfukBJpdG1Nrv_ZR9_qPg-PjkB4liR67lZqT1__Z6NO0LIds9oCuVjSiG5BoZbUeosIaiFhFiVryHBiUUaPod1pGpDTxXfII-DI5DrtC8cjo5kks1bB3nz0RgtGVW1hP4ly_oeuMn-3JI2eoL7Mr1UOhzsUssx3Q=w1200-h1600-no?authuser=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74" y="1692509"/>
            <a:ext cx="2286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lh3.googleusercontent.com/TTCO0mtfmgVQgRN4FMjQb0gvMFJ7b906nHYmMF3v6amKpU4xXOz4Ad9IfsFTjO7m__r75GmpdYg--FxhdpCueXU5aOd-Alet4ekTKMAJzXZsrP2EequHCFb_FZy3bZxk3n6OUfnp7F4vcjcY0faDvaGHXWaaFJo2_6qpk3p8TAM99p2IqkWFw5DKm7kFDgRIcVGLzQYQMz2SFq69wsPB1n6IwPi77GBD_luLfkMApoy2mCk12-vH5mNS_5c88J8wjtK8ANshNk1YBK2SrYJ8x0TNHJMYx-6iYa_mc93kTtR3-LxKlaGdTAn2tLe7Hfa76EO2-RFxuIyD3bDW95LN4sNjRcCSXTuv26aRnU-PtFBp7nlTB2f74i0S38W-6D6WLjgo5D60Dd_HO7hCFAofrLRfisaB9F15LvbefOWysGfT3CgpA5DxDEyKcKb3s0x1ItIp6NVVTey7-uy1xTUgsC4TUxn6F06yY9ZdsU1EHZhGyrwrmU4PTcN5LISokCF8s1qgQnzjRDH2CRZAcS6tFGfrVUtRI13JXO9gUK7CrC7e95tmhIjzhcksJC8v9MjvEXDoOSBOtdnt-1LjUT_BVeiM7Z3pJvweNa6ba0WHM-dm9L7yykX7TrNe01dmN4L_PtSak1y93jjnghybt6c8juQ2wh7RGbgC3fLCVo59VS_W7SMhisRmieRObHv55wTJF3sfjAeebUXOcufh1MCN94BaHw=w1200-h1600-no?authuser=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744" y="1692509"/>
            <a:ext cx="2286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44040" y="3284220"/>
            <a:ext cx="617220" cy="42291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 rot="3667542">
            <a:off x="1395287" y="2591817"/>
            <a:ext cx="872490" cy="37719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18724259">
            <a:off x="1338792" y="3987717"/>
            <a:ext cx="872490" cy="37719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847125" y="3345176"/>
            <a:ext cx="872490" cy="37719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562428" y="1643180"/>
            <a:ext cx="1694815" cy="55399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We have several types of solder paste. All of them should be in small </a:t>
            </a:r>
            <a:r>
              <a:rPr lang="en-US" sz="100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ChipQuik</a:t>
            </a:r>
            <a:r>
              <a:rPr lang="en-US" sz="1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bags.</a:t>
            </a:r>
            <a:endParaRPr lang="en-US" sz="10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87568" y="2030330"/>
            <a:ext cx="1694815" cy="24622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en-US" sz="10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0770" y="314413"/>
            <a:ext cx="2286000" cy="334515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867364" y="432241"/>
            <a:ext cx="1694815" cy="86177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Different types of paste have different temperature requirements for reflow (the card can be found in one of the </a:t>
            </a:r>
            <a:r>
              <a:rPr lang="en-US" sz="100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ChipQuik</a:t>
            </a:r>
            <a:r>
              <a:rPr lang="en-US" sz="1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1000" dirty="0">
                <a:solidFill>
                  <a:schemeClr val="tx1"/>
                </a:solidFill>
                <a:latin typeface="Arial Narrow" panose="020B0606020202030204" pitchFamily="34" charset="0"/>
              </a:rPr>
              <a:t>b</a:t>
            </a:r>
            <a:r>
              <a:rPr lang="en-US" sz="1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ags).</a:t>
            </a:r>
            <a:endParaRPr lang="en-US" sz="10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819580" y="3957277"/>
            <a:ext cx="852928" cy="282387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7054205" y="765365"/>
            <a:ext cx="668250" cy="229717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77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Mount Soldering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08000" indent="-457200">
              <a:buFont typeface="+mj-lt"/>
              <a:buAutoNum type="arabicPeriod" startAt="2"/>
            </a:pPr>
            <a:r>
              <a:rPr lang="en-US" dirty="0" err="1" smtClean="0"/>
              <a:t>Gloop</a:t>
            </a:r>
            <a:r>
              <a:rPr lang="en-US" dirty="0" smtClean="0"/>
              <a:t> down the solder paste</a:t>
            </a:r>
            <a:endParaRPr lang="en-US" dirty="0"/>
          </a:p>
        </p:txBody>
      </p:sp>
      <p:pic>
        <p:nvPicPr>
          <p:cNvPr id="3074" name="Picture 2" descr="https://lh3.googleusercontent.com/DaOxf3u7raw551kyUZTC0hSaO_9ud2zRXss_oMdQ6tk-4JCD_REpGUI_j2XsYMUTCL5xp5rFtw1GVjIYIuEcuNdlbvDQeO1boAHcBnjj7RHscdNw3P3MBBvdcFVJiy1JQuoZ_deKciUZH0VZ88YhMwW3i1ewl8EaDx69Q-fpoA1U7XXdD31PN7UTb9beUlU_0mZXRKBnM9Bkedr1Wj43EJ5voWPyJp0dXCKT36YpEQqQrCL4Zu5tpDy4K4VTUE-i50EMpku7TGCcQ5rN_gzDQa-Njrc4sHOiKozXG27ZjWeuKzjJ5bMK2aepj1cmtqRqH3HyLFooPjiKPwPR_VuQK2low85-bHvikq-qKafBxT6FRkYH4wBwogumrAztTw7va9yoWo9GL-4cDlLd4JduydEaY-fHEbdm2gVCmTEDL7dzKm8Gq8CaAAHRYgdZ4mY8bGUzpgWQf-DSWe3ewRvliak8Yk84bOgYDIPMvhJHIC-IKRrI1rqUvXiU50aZbhM6V91kEPuA3qIc9A2ZjktxQ1QmMoVUQIqy86e1700Qi8Y3nGSw9Wbd-AxPQLn0pts3qXSYKjxoRr3fx0Cc-fu5fK0lnJEx870NtI6jU5VU_Q73-gY4Chcq3DQdCyUN23DBMTJO_KbpiGHXesYhhXNfAcjDp65x84NuLSyRmrSkzh_-W-vfM9qE03AYkCb7rpkdmcV2DukNM4EkUDu7kMeiUgjxnA=w1200-h1600-no?authuser=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86" y="1730632"/>
            <a:ext cx="2148014" cy="2864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lh3.googleusercontent.com/wsqwKroZ2pO-DLba4HbAjg1O8ebdpdRCove5KWyTNI4DcC6tLF_IhgUMjLTFAWcr6QkBqWPJ3QIj-G1Tc94rqJ4ATlSXGMkpFpE2aFDxqRsBs4rRxEi_LQLlmVR0bJvfKWoHozmyvPMcpXgC-LLaIBYtSdY6wpPDweehoIBEuhqEuMuoIQlPRXFtWJWHASRFjQ2tJ61x4hpb5PZ2VJjmU10TuQp2k_TmT3INz7ulsYDpc0Li3rkBdDsPXyTMgAXCbqFFs_z6xFjBSoy37ktYtM6SUn3FMT_lvJlNrOAsMpi62YYhMrQ9OsbEsnX2fhkK4BMFqd8ixjxsGkhsqhUEPfkn9dL4QUA2c0hBSbXkKeE11LkhmoxFuEqWrWq6PGxCQHNCv7JZE5djh-_AIy1NnDwXWR1EWGcb4mkQtVuQI1dwOrJgfnnIzJmLy8HTXknIYFNHc7bpI5FS2HpG3IgscXgWrps8j-PjtZrm0l_YanRwvOTczSNUAuq_iSOW41UTiF-gd_r4OFK_zWIPZNBggkt_ukS9i8pZ3yHDrjMpdb23iYW5nzrrtKrQZRNHxO95o4BwTM4kzwM8p8exz8tCP3ilk1IqowBsq5EpMQ_hONaekLlucPkz7hCiC1XpAUsDpLy9O694VXiCSzKU5uY_W_2ssRmE8Ojbm1p9yVZR92kJUjjIlVGKz7z1LM_RNXvgG90rKJ04zzn6yTQLcb06BaZaqg=w1200-h1600-no?authuser=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921" y="1730631"/>
            <a:ext cx="2148015" cy="2864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lh3.googleusercontent.com/edFyXcYWmRO5D4_Iep3od_6WMnEA8C81E9ZkRWNf2wHCIg7vrt4lSr42KhgN5SWX-ptmFWM_qzO2yeHE_QIDnvfm8Z6ML42cMpiQEenZCN9D4vu1XzHKmBck_q6NoHas7mdpW47zwAsUua4GA4vJk_KPZwGJqxAhd9LePiwX86ihwYJIPJE1T3Tz4g4M6VBMhAkBG0oabgUvWHibjLwrnOkDBKTl41UHySKEzfdO1iDdKMniqBx2cDOBbk0L9M1JY6NVU87wlup5XTkbEb53X6tT2l-i6Tj9x7cQhi9cCZB4YYKhgUdHie_Ie3Ec1hpEZ7qwtl5gSu60fVSn_I9N-Fd_g5Q-s1ZT3IVTuiLjpgJQEaXz0dAtxsUdpcJfFgNwVMh5MqCg6qaJwLnLOYdpvVA9EERWKSZB3DqEcGH0UiR4N6CIRiAQmrr2jHPhVavTQDj4DHFQCuzlfbReDsOn-2BQ0PBggNR5JtpIYGO05_spGah_QNl-N4jkrYOmylWlxfPf-0lSaah39GNUnd-eK3xszNzvtW8gC8_9d1SXcmxqrLQHALJzK20lwRBSSeBG2VU_eNAueVJSPJyX_DqdfWJLwekTjnl4psQbd01Ox69EVWK6v6hJ7T5-mLD8MF4rtASUP8NLDTor5gb1hSA6K_mOY7PTxn6pfwvixuMF05l54aoWGwjsukuR5BIdi8hy1RewKp8Rwh1nKwyZXZzv0uai5g=w1200-h1600-no?authuser=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962" y="841833"/>
            <a:ext cx="2911635" cy="388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486150" y="3012281"/>
            <a:ext cx="338138" cy="334169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861810" y="3775710"/>
            <a:ext cx="720090" cy="59436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881186" y="4016127"/>
            <a:ext cx="1694815" cy="70788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Top: Turn on</a:t>
            </a:r>
          </a:p>
          <a:p>
            <a:r>
              <a:rPr lang="en-US" sz="1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Bottom: Auto = short bursts (recommended), Manual = continuous </a:t>
            </a:r>
            <a:r>
              <a:rPr lang="en-US" sz="100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glooping</a:t>
            </a:r>
            <a:endParaRPr lang="en-US" sz="100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8" name="Straight Arrow Connector 7"/>
          <p:cNvCxnSpPr>
            <a:stCxn id="6" idx="0"/>
            <a:endCxn id="4" idx="2"/>
          </p:cNvCxnSpPr>
          <p:nvPr/>
        </p:nvCxnSpPr>
        <p:spPr>
          <a:xfrm flipH="1" flipV="1">
            <a:off x="3655219" y="3346450"/>
            <a:ext cx="73375" cy="66967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65838" y="1730631"/>
            <a:ext cx="1694815" cy="24622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Attach the syringe to the pump. </a:t>
            </a:r>
            <a:endParaRPr lang="en-US" sz="10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33204" y="2865507"/>
            <a:ext cx="1874203" cy="70788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Pressing the foot pedal will use air to push solder out of the syringe. It may take a few pumps for a single </a:t>
            </a:r>
            <a:r>
              <a:rPr lang="en-US" sz="100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gloop</a:t>
            </a:r>
            <a:r>
              <a:rPr lang="en-US" sz="1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.</a:t>
            </a:r>
            <a:endParaRPr lang="en-US" sz="10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5" name="Straight Arrow Connector 14"/>
          <p:cNvCxnSpPr>
            <a:stCxn id="14" idx="2"/>
            <a:endCxn id="5" idx="0"/>
          </p:cNvCxnSpPr>
          <p:nvPr/>
        </p:nvCxnSpPr>
        <p:spPr>
          <a:xfrm>
            <a:off x="7170306" y="3573393"/>
            <a:ext cx="51549" cy="20231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1238884" y="2698422"/>
            <a:ext cx="639445" cy="521028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111562" y="1805915"/>
            <a:ext cx="2109374" cy="40011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I don’t recommend changing air pressure (it will affect solder output rate)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7902" y="520713"/>
            <a:ext cx="3530604" cy="970916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607078" y="449125"/>
            <a:ext cx="1874203" cy="70788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Recommend placing a visible </a:t>
            </a:r>
            <a:r>
              <a:rPr lang="en-US" sz="100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gloop</a:t>
            </a:r>
            <a:r>
              <a:rPr lang="en-US" sz="1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over an open area near-</a:t>
            </a:r>
            <a:r>
              <a:rPr lang="en-US" sz="100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ish</a:t>
            </a:r>
            <a:r>
              <a:rPr lang="en-US" sz="1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the board edge if you’re going to use the reflow oven. This is for visibility.</a:t>
            </a:r>
            <a:endParaRPr lang="en-US" sz="10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031956" y="896844"/>
            <a:ext cx="317721" cy="264462"/>
          </a:xfrm>
          <a:prstGeom prst="rect">
            <a:avLst/>
          </a:prstGeom>
          <a:noFill/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/>
          <p:cNvCxnSpPr>
            <a:stCxn id="25" idx="3"/>
            <a:endCxn id="28" idx="1"/>
          </p:cNvCxnSpPr>
          <p:nvPr/>
        </p:nvCxnSpPr>
        <p:spPr>
          <a:xfrm>
            <a:off x="5481281" y="803068"/>
            <a:ext cx="550675" cy="22600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13" idx="2"/>
            <a:endCxn id="20" idx="0"/>
          </p:cNvCxnSpPr>
          <p:nvPr/>
        </p:nvCxnSpPr>
        <p:spPr>
          <a:xfrm>
            <a:off x="1213246" y="1976852"/>
            <a:ext cx="345361" cy="72157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7971" y="320243"/>
            <a:ext cx="1786815" cy="2023622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5600433" y="1950713"/>
            <a:ext cx="3416087" cy="861774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This is a lot of solder; if the pads were any closer, they might short together when the solder reflows. You can remove excess solder with a toothpick. Sometimes it’s okay to have a bridge before reflow if you don’t have much solder to begin with; the solder will tend to reflow toward the pads (think of water beading).</a:t>
            </a:r>
            <a:endParaRPr lang="en-US" sz="10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530966" y="796767"/>
            <a:ext cx="808994" cy="1123411"/>
          </a:xfrm>
          <a:prstGeom prst="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13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Mount Soldering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08000" indent="-457200">
              <a:buFont typeface="+mj-lt"/>
              <a:buAutoNum type="arabicPeriod" startAt="3"/>
            </a:pPr>
            <a:r>
              <a:rPr lang="en-US" dirty="0" smtClean="0"/>
              <a:t>Place components (tweezers or pick-and-place)</a:t>
            </a:r>
          </a:p>
          <a:p>
            <a:pPr marL="508000" indent="-457200">
              <a:buFont typeface="+mj-lt"/>
              <a:buAutoNum type="arabicPeriod" startAt="3"/>
            </a:pPr>
            <a:endParaRPr lang="en-US" dirty="0" smtClean="0"/>
          </a:p>
          <a:p>
            <a:r>
              <a:rPr lang="en-US" dirty="0" smtClean="0"/>
              <a:t>Check component direction! </a:t>
            </a:r>
            <a:r>
              <a:rPr lang="en-US" dirty="0"/>
              <a:t>e</a:t>
            </a:r>
            <a:r>
              <a:rPr lang="en-US" dirty="0" smtClean="0"/>
              <a:t>.g. diodes, symmetric packages</a:t>
            </a:r>
          </a:p>
        </p:txBody>
      </p:sp>
    </p:spTree>
    <p:extLst>
      <p:ext uri="{BB962C8B-B14F-4D97-AF65-F5344CB8AC3E}">
        <p14:creationId xmlns:p14="http://schemas.microsoft.com/office/powerpoint/2010/main" val="225920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Mount Soldering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08000" indent="-457200">
              <a:buFont typeface="+mj-lt"/>
              <a:buAutoNum type="arabicPeriod" startAt="4"/>
            </a:pPr>
            <a:r>
              <a:rPr lang="en-US" dirty="0" smtClean="0"/>
              <a:t>Reflow solder (hot plate or reflow oven)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428" y="1696970"/>
            <a:ext cx="3985910" cy="29894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206" y="1696970"/>
            <a:ext cx="2926035" cy="298943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539875" y="4022725"/>
            <a:ext cx="393700" cy="39052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837454" y="1968687"/>
            <a:ext cx="2325405" cy="55399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Make sure the hot plate temperature is OFF before turning it on (power switch on the left side of the plate). It isn’t off in this photo </a:t>
            </a:r>
            <a:r>
              <a:rPr lang="en-US" sz="1000" dirty="0" smtClean="0">
                <a:solidFill>
                  <a:schemeClr val="tx1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</a:t>
            </a:r>
            <a:endParaRPr lang="en-US" sz="10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4" name="Straight Arrow Connector 13"/>
          <p:cNvCxnSpPr>
            <a:stCxn id="13" idx="2"/>
            <a:endCxn id="12" idx="0"/>
          </p:cNvCxnSpPr>
          <p:nvPr/>
        </p:nvCxnSpPr>
        <p:spPr>
          <a:xfrm flipH="1">
            <a:off x="1736725" y="2522685"/>
            <a:ext cx="1263432" cy="150004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850524" y="4057650"/>
            <a:ext cx="2325405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If using the reflow oven, place the board inside such that your test solder spot is visible.</a:t>
            </a:r>
            <a:endParaRPr lang="en-US" sz="10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372100" y="1996440"/>
            <a:ext cx="1901190" cy="788670"/>
          </a:xfrm>
          <a:prstGeom prst="rect">
            <a:avLst/>
          </a:prstGeom>
          <a:noFill/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5832406" y="1538559"/>
            <a:ext cx="1155425" cy="24622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Heat resistant gloves</a:t>
            </a:r>
            <a:endParaRPr lang="en-US" sz="10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34" name="Straight Arrow Connector 33"/>
          <p:cNvCxnSpPr>
            <a:stCxn id="33" idx="2"/>
            <a:endCxn id="32" idx="0"/>
          </p:cNvCxnSpPr>
          <p:nvPr/>
        </p:nvCxnSpPr>
        <p:spPr>
          <a:xfrm flipH="1">
            <a:off x="6322695" y="1784780"/>
            <a:ext cx="87424" cy="21166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190501" y="3123980"/>
            <a:ext cx="1247774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Be mindful of the HOT SURFACE indicator</a:t>
            </a:r>
            <a:endParaRPr lang="en-US" sz="10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343294" y="3879318"/>
            <a:ext cx="196581" cy="178332"/>
          </a:xfrm>
          <a:prstGeom prst="rect">
            <a:avLst/>
          </a:prstGeom>
          <a:noFill/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Arrow Connector 42"/>
          <p:cNvCxnSpPr>
            <a:stCxn id="38" idx="2"/>
            <a:endCxn id="42" idx="1"/>
          </p:cNvCxnSpPr>
          <p:nvPr/>
        </p:nvCxnSpPr>
        <p:spPr>
          <a:xfrm>
            <a:off x="814388" y="3524090"/>
            <a:ext cx="528906" cy="44439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8427" y="281783"/>
            <a:ext cx="1342087" cy="1963903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5328011" y="272788"/>
            <a:ext cx="2931459" cy="24622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Note the temperature requirement for your type of solder</a:t>
            </a:r>
            <a:endParaRPr lang="en-US" sz="10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01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Mount Soldering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08000" indent="-457200">
              <a:buFont typeface="+mj-lt"/>
              <a:buAutoNum type="arabicPeriod" startAt="4"/>
            </a:pPr>
            <a:r>
              <a:rPr lang="en-US" dirty="0" smtClean="0"/>
              <a:t>Reflow solder (hot plate or reflow oven)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855" y="1752975"/>
            <a:ext cx="3709413" cy="2841676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3526220" y="3463158"/>
            <a:ext cx="366549" cy="295604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655380" y="2619815"/>
            <a:ext cx="2325405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The solder </a:t>
            </a:r>
            <a:r>
              <a:rPr lang="en-US" sz="100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gloops</a:t>
            </a:r>
            <a:r>
              <a:rPr lang="en-US" sz="1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will initially spread out like this...</a:t>
            </a:r>
            <a:endParaRPr lang="en-US" sz="10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9" name="Straight Arrow Connector 18"/>
          <p:cNvCxnSpPr>
            <a:endCxn id="15" idx="1"/>
          </p:cNvCxnSpPr>
          <p:nvPr/>
        </p:nvCxnSpPr>
        <p:spPr>
          <a:xfrm>
            <a:off x="2818083" y="3019925"/>
            <a:ext cx="761817" cy="48652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9549" y="1752975"/>
            <a:ext cx="2415893" cy="258294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856438" y="3610960"/>
            <a:ext cx="3298191" cy="116955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...then become shiny (the original tiny solder balls in each </a:t>
            </a:r>
            <a:r>
              <a:rPr lang="en-US" sz="100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gloop</a:t>
            </a:r>
            <a:r>
              <a:rPr lang="en-US" sz="1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will have fused together). All of your solder should be shiny when you are done.</a:t>
            </a:r>
          </a:p>
          <a:p>
            <a:endParaRPr lang="en-US" sz="10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r>
              <a:rPr lang="en-US" sz="1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Notice how the solder remains within the confines of the pad. I didn’t have a component here so the solder would be visible, but normally there would be a component.</a:t>
            </a:r>
          </a:p>
        </p:txBody>
      </p:sp>
    </p:spTree>
    <p:extLst>
      <p:ext uri="{BB962C8B-B14F-4D97-AF65-F5344CB8AC3E}">
        <p14:creationId xmlns:p14="http://schemas.microsoft.com/office/powerpoint/2010/main" val="138217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Mount Soldering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08000" indent="-457200">
              <a:buFont typeface="+mj-lt"/>
              <a:buAutoNum type="arabicPeriod" startAt="5"/>
            </a:pPr>
            <a:r>
              <a:rPr lang="en-US" dirty="0" smtClean="0"/>
              <a:t>Turn off the hot plate/reflow oven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826" y="1666234"/>
            <a:ext cx="2926035" cy="298943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89403" y="3969555"/>
            <a:ext cx="516320" cy="49288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829121" y="2914729"/>
            <a:ext cx="901700" cy="24622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Set this to OFF</a:t>
            </a:r>
            <a:endParaRPr lang="en-US" sz="10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7" name="Straight Arrow Connector 6"/>
          <p:cNvCxnSpPr>
            <a:stCxn id="6" idx="2"/>
            <a:endCxn id="5" idx="0"/>
          </p:cNvCxnSpPr>
          <p:nvPr/>
        </p:nvCxnSpPr>
        <p:spPr>
          <a:xfrm flipH="1">
            <a:off x="2247563" y="3160950"/>
            <a:ext cx="32408" cy="80860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25795" y="2402981"/>
            <a:ext cx="2317750" cy="24622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Turn off power (switch on the side of the plate)</a:t>
            </a:r>
            <a:endParaRPr lang="en-US" sz="10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Arc 11"/>
          <p:cNvSpPr/>
          <p:nvPr/>
        </p:nvSpPr>
        <p:spPr>
          <a:xfrm rot="894838">
            <a:off x="1311724" y="1990371"/>
            <a:ext cx="1909748" cy="2033202"/>
          </a:xfrm>
          <a:prstGeom prst="arc">
            <a:avLst>
              <a:gd name="adj1" fmla="val 6368614"/>
              <a:gd name="adj2" fmla="val 11021483"/>
            </a:avLst>
          </a:prstGeom>
          <a:ln w="19050"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4683" y="542289"/>
            <a:ext cx="2695575" cy="402907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091670" y="3002051"/>
            <a:ext cx="1269634" cy="1043593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269212" y="1968022"/>
            <a:ext cx="901700" cy="24622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Set this to OFF</a:t>
            </a:r>
            <a:endParaRPr lang="en-US" sz="10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6" name="Straight Arrow Connector 15"/>
          <p:cNvCxnSpPr>
            <a:stCxn id="15" idx="2"/>
            <a:endCxn id="14" idx="0"/>
          </p:cNvCxnSpPr>
          <p:nvPr/>
        </p:nvCxnSpPr>
        <p:spPr>
          <a:xfrm>
            <a:off x="6720062" y="2214243"/>
            <a:ext cx="6425" cy="78780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92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Mount Soldering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08000" indent="-457200">
              <a:buFont typeface="+mj-lt"/>
              <a:buAutoNum type="arabicPeriod" startAt="5"/>
            </a:pPr>
            <a:r>
              <a:rPr lang="en-US" dirty="0" smtClean="0"/>
              <a:t>Remove and cool boards (recommend using tweezers and/or heat resistant gloves when handling hot boards)</a:t>
            </a:r>
            <a:endParaRPr lang="en-US" dirty="0"/>
          </a:p>
        </p:txBody>
      </p:sp>
      <p:pic>
        <p:nvPicPr>
          <p:cNvPr id="9218" name="Picture 2" descr="https://lh3.googleusercontent.com/XLz-n0HWNvu_WC4pyC7JeYHi0aKOBzwBgFPrMUwEeBD4LIv8rYflpcIh76DDs-23FhmEWu0UuWzAzsA9L-HjLA4Ul77YlpqVyI1EvfNrH1v6SOU_yVuEY5HNQTJMliBJRD7BOg0bytcSh58ZdNBVJ9RnGf906w5CjnP1AZ-l9-tpOksJEJbHdRUUY4PUl2OPPhddOsXAi6b3qDwreEpOhyRFS8VI9HJK_4ktVtIjCdS_3qGWasKnDmnDV_OV1iaghe0OY9LIOFJCTiKQ29x63XiFxQxXhE8AFSYssUuJ98wQw23YkEZQySAgrTo22S7oKBuyop-FGDGPEwyvj_TVdlC8jh3na5VDoTu8zzc_SuEGAhEUGd3QV3y1cNgs8hYsoCGamDlykNa5HeIOcWgGxL6-IysTkqOd9bDooZbl1W4qRWiff6ouea41TezNpZtm3fANCDNrJ9Mxd8nbLdAt1qA1PuuSIv1IvSbpYglEs0cQVe_LN9UdU-AAGhOJdlXnzT_tiax08jLdC6_z9s9oBYCvdtz4PeUhOXhos0RdhUaOg-laKK0zNO25ya3o1-PODjuDPUlz3t8_IMQkPWpjXZyaHly-JQilBZRWeER1yz0m9AEuNrgIR_kJ7Bs413wkL08kjGrQkEup5OgX0oSsPzQ-j-XQKaFvm5-NSKbdYb65MVhYJz50E8caE91YRnRxFfi74zNqK17AxT_h1Xgznxevkg=w1200-h900-no?authuser=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682" y="1985493"/>
            <a:ext cx="3687118" cy="276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198249" y="3753649"/>
            <a:ext cx="1175658" cy="660828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20" name="Picture 4" descr="https://lh3.googleusercontent.com/98d8PrmbRNrzH1P28K2a4Sr1dlKwlqiGJZT8-E0HyMC-igEJmZaBIU1MT_Jb32pfuMdXKz_qSusEzm1bBfih6PSQ5HDgXB4xTxpM27CZkI--3p7wFZDcyaFgmmxKyHf9saKEofrEm_Yf9YRE7LOv4CKUogp2LXIr5X4duOMHV34f1CX6sPtDnyX_KpLagr4qDLt7dRLJEZDDLMe9yoDIJLf5bNRnr1VGvoJtL8TDopXVZDPqT39dbj-kIJVHHTA3E20SGRSR1B6bMjSoI7b96nf92kol_CkTmUsoZ5srh_bh2J1cp-5DvtEyKVvMw9XrKEtODpjpnuwJgLFGmAwfI9YxEwMb7m8vn1eAeRIVsHDe5Rv5XmEshx6s73XHNnYJ8ibi5L-WS3Jzss2RY5MYYPR0f-ejQUl2mvjYxLzwuXhqcj4KnajfFHVjxFgiQkmMcaFQvgBsUYgw36Nfo8F5eUnwMc9SGYK90Yb7vhdr5lCjQMnq31JoVKl7x13HvDqcqIWRVqcJ3k3QOeFxkzp7h9_tnj4XdcWgygg0u1ip6ueR-mGwRafUrNCh1KMiP63shjZLMVjat9v9FUtRizA5GOeOF9fdcsU55vGWJoEZ6fqwTsQb0L-6nyTZ1EBDYR0UedTvi2aRM367OFrio1d_XyWBjHlEhRD7QXUARGFQ0JK9rbRAC-GytuHT3rO_4BckJ5IENXm0H7C-_Np6P46ucij_6Q=w1200-h900-no?authuser=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69" y="2016347"/>
            <a:ext cx="3359109" cy="251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862528" y="3588165"/>
            <a:ext cx="581127" cy="48328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0026" y="3434450"/>
            <a:ext cx="1466454" cy="140293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160270" y="2531309"/>
            <a:ext cx="350901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These (not electrically connected) metal blocks make decent heat sinks.</a:t>
            </a:r>
          </a:p>
          <a:p>
            <a:r>
              <a:rPr lang="en-US" sz="1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Note that they can become warm when dissipating heat.</a:t>
            </a:r>
          </a:p>
        </p:txBody>
      </p:sp>
      <p:cxnSp>
        <p:nvCxnSpPr>
          <p:cNvPr id="18" name="Straight Arrow Connector 17"/>
          <p:cNvCxnSpPr>
            <a:stCxn id="17" idx="2"/>
            <a:endCxn id="15" idx="0"/>
          </p:cNvCxnSpPr>
          <p:nvPr/>
        </p:nvCxnSpPr>
        <p:spPr>
          <a:xfrm flipH="1">
            <a:off x="2153092" y="2931419"/>
            <a:ext cx="1761683" cy="65674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7" idx="2"/>
          </p:cNvCxnSpPr>
          <p:nvPr/>
        </p:nvCxnSpPr>
        <p:spPr>
          <a:xfrm flipH="1">
            <a:off x="3897631" y="2931419"/>
            <a:ext cx="17144" cy="60707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7" idx="2"/>
            <a:endCxn id="6" idx="0"/>
          </p:cNvCxnSpPr>
          <p:nvPr/>
        </p:nvCxnSpPr>
        <p:spPr>
          <a:xfrm>
            <a:off x="3914775" y="2931419"/>
            <a:ext cx="1871303" cy="82223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222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57643</TotalTime>
  <Words>838</Words>
  <Application>Microsoft Office PowerPoint</Application>
  <PresentationFormat>On-screen Show (16:9)</PresentationFormat>
  <Paragraphs>73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Wingdings</vt:lpstr>
      <vt:lpstr>Arial Narrow</vt:lpstr>
      <vt:lpstr>Default Design</vt:lpstr>
      <vt:lpstr>Surface Mount Soldering &amp; Pick-And-Place</vt:lpstr>
      <vt:lpstr>Surface Mount Soldering (in Swarm)</vt:lpstr>
      <vt:lpstr>Surface Mount Soldering</vt:lpstr>
      <vt:lpstr>Surface Mount Soldering</vt:lpstr>
      <vt:lpstr>Surface Mount Soldering</vt:lpstr>
      <vt:lpstr>Surface Mount Soldering</vt:lpstr>
      <vt:lpstr>Surface Mount Soldering</vt:lpstr>
      <vt:lpstr>Surface Mount Soldering</vt:lpstr>
      <vt:lpstr>Surface Mount Soldering</vt:lpstr>
      <vt:lpstr>Surface Mount Soldering</vt:lpstr>
      <vt:lpstr>Pick-and-Place</vt:lpstr>
      <vt:lpstr>Pick &amp; Place</vt:lpstr>
      <vt:lpstr>Pick &amp; Place</vt:lpstr>
      <vt:lpstr>Pick &amp; Place</vt:lpstr>
      <vt:lpstr>Pick &amp; Place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Lydia Lee</dc:creator>
  <cp:lastModifiedBy>Lydia Lee</cp:lastModifiedBy>
  <cp:revision>7446</cp:revision>
  <dcterms:modified xsi:type="dcterms:W3CDTF">2021-10-01T21:26:17Z</dcterms:modified>
</cp:coreProperties>
</file>